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4" r:id="rId3"/>
    <p:sldId id="257" r:id="rId4"/>
    <p:sldId id="272" r:id="rId5"/>
    <p:sldId id="258" r:id="rId6"/>
    <p:sldId id="265" r:id="rId7"/>
    <p:sldId id="267" r:id="rId8"/>
    <p:sldId id="269" r:id="rId9"/>
    <p:sldId id="259" r:id="rId10"/>
    <p:sldId id="260" r:id="rId11"/>
    <p:sldId id="261" r:id="rId12"/>
    <p:sldId id="262" r:id="rId13"/>
    <p:sldId id="270" r:id="rId14"/>
    <p:sldId id="271" r:id="rId15"/>
    <p:sldId id="263" r:id="rId16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7" autoAdjust="0"/>
    <p:restoredTop sz="94682" autoAdjust="0"/>
  </p:normalViewPr>
  <p:slideViewPr>
    <p:cSldViewPr>
      <p:cViewPr>
        <p:scale>
          <a:sx n="75" d="100"/>
          <a:sy n="75" d="100"/>
        </p:scale>
        <p:origin x="-1818" y="-3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media/media3.avi>
</file>

<file path=ppt/media/media4.avi>
</file>

<file path=ppt/media/media5.avi>
</file>

<file path=ppt/media/media6.avi>
</file>

<file path=ppt/media/media7.avi>
</file>

<file path=ppt/media/media8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73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80C9C31B-6967-458A-989A-0F920CE6CF02}" type="datetimeFigureOut">
              <a:rPr lang="ru-RU" smtClean="0"/>
              <a:t>15.06.2013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avi"/><Relationship Id="rId1" Type="http://schemas.microsoft.com/office/2007/relationships/media" Target="../media/media7.avi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avi"/><Relationship Id="rId1" Type="http://schemas.microsoft.com/office/2007/relationships/media" Target="../media/media8.avi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3.avi"/><Relationship Id="rId7" Type="http://schemas.openxmlformats.org/officeDocument/2006/relationships/image" Target="../media/image6.png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avi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5.avi"/><Relationship Id="rId7" Type="http://schemas.openxmlformats.org/officeDocument/2006/relationships/image" Target="../media/image8.png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avi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avi"/><Relationship Id="rId1" Type="http://schemas.microsoft.com/office/2007/relationships/media" Target="../media/media6.avi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9592" y="2492896"/>
            <a:ext cx="7175351" cy="1793167"/>
          </a:xfrm>
        </p:spPr>
        <p:txBody>
          <a:bodyPr/>
          <a:lstStyle/>
          <a:p>
            <a:pPr marL="182880" indent="0" algn="ctr">
              <a:buNone/>
            </a:pPr>
            <a:r>
              <a:rPr lang="ru-RU" dirty="0" smtClean="0"/>
              <a:t>«Блок регулятора</a:t>
            </a:r>
            <a:br>
              <a:rPr lang="ru-RU" dirty="0" smtClean="0"/>
            </a:br>
            <a:r>
              <a:rPr lang="ru-RU" dirty="0" smtClean="0"/>
              <a:t>цикла сварки»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1168" y="463650"/>
            <a:ext cx="8967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i="1" dirty="0"/>
              <a:t>«Московский государственный технический университет имени Н.Э. Баумана» </a:t>
            </a:r>
            <a:br>
              <a:rPr lang="ru-RU" b="1" i="1" dirty="0"/>
            </a:br>
            <a:r>
              <a:rPr lang="ru-RU" b="1" i="1" dirty="0"/>
              <a:t>(МГТУ им. Н.Э. Баумана)</a:t>
            </a:r>
            <a:endParaRPr lang="ru-RU" dirty="0"/>
          </a:p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1902728"/>
            <a:ext cx="4302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Дипломный проект на тему:</a:t>
            </a:r>
            <a:endParaRPr lang="ru-R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580112" y="5065216"/>
            <a:ext cx="3292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 smtClean="0"/>
              <a:t>Выполнил: Потапов А.В.</a:t>
            </a:r>
          </a:p>
          <a:p>
            <a:pPr algn="r"/>
            <a:r>
              <a:rPr lang="ru-RU" dirty="0" smtClean="0"/>
              <a:t>Руководитель: Лоскутов С.А.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044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m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484784"/>
            <a:ext cx="8729918" cy="3312368"/>
          </a:xfrm>
        </p:spPr>
      </p:pic>
    </p:spTree>
    <p:extLst>
      <p:ext uri="{BB962C8B-B14F-4D97-AF65-F5344CB8AC3E}">
        <p14:creationId xmlns:p14="http://schemas.microsoft.com/office/powerpoint/2010/main" val="23887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o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28800"/>
            <a:ext cx="8798917" cy="3384376"/>
          </a:xfrm>
        </p:spPr>
      </p:pic>
    </p:spTree>
    <p:extLst>
      <p:ext uri="{BB962C8B-B14F-4D97-AF65-F5344CB8AC3E}">
        <p14:creationId xmlns:p14="http://schemas.microsoft.com/office/powerpoint/2010/main" val="84911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99592" y="1844824"/>
            <a:ext cx="7560840" cy="468052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ru-RU" sz="2800" dirty="0" smtClean="0"/>
              <a:t>Наработка на отказ: 14403</a:t>
            </a:r>
            <a:r>
              <a:rPr lang="en-US" sz="2800" dirty="0" smtClean="0"/>
              <a:t> </a:t>
            </a:r>
            <a:r>
              <a:rPr lang="ru-RU" sz="2800" dirty="0" smtClean="0"/>
              <a:t>часов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Вероятность безотказной работы 54.4%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Среднее время восстановления изделия составило 14</a:t>
            </a:r>
            <a:r>
              <a:rPr lang="en-US" sz="2800" dirty="0" smtClean="0"/>
              <a:t>.42 </a:t>
            </a:r>
            <a:r>
              <a:rPr lang="ru-RU" sz="2800" dirty="0" smtClean="0"/>
              <a:t>минуты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/>
              <a:t>Плата виброустойчива при работе на станке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/>
              <a:t>Блок может быть герметичным</a:t>
            </a:r>
          </a:p>
          <a:p>
            <a:pPr>
              <a:buFont typeface="Courier New" pitchFamily="49" charset="0"/>
              <a:buChar char="o"/>
            </a:pPr>
            <a:endParaRPr lang="ru-RU" sz="2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99592" y="332656"/>
            <a:ext cx="7543800" cy="1418456"/>
          </a:xfrm>
        </p:spPr>
        <p:txBody>
          <a:bodyPr/>
          <a:lstStyle/>
          <a:p>
            <a:r>
              <a:rPr lang="ru-RU" sz="4500" dirty="0" smtClean="0"/>
              <a:t>Результаты </a:t>
            </a:r>
            <a:r>
              <a:rPr lang="ru-RU" sz="4500" dirty="0" smtClean="0"/>
              <a:t>конструкторских </a:t>
            </a:r>
            <a:r>
              <a:rPr lang="ru-RU" sz="4500" dirty="0" smtClean="0"/>
              <a:t>расчетов:</a:t>
            </a:r>
            <a:endParaRPr lang="ru-RU" sz="4500" dirty="0"/>
          </a:p>
        </p:txBody>
      </p:sp>
    </p:spTree>
    <p:extLst>
      <p:ext uri="{BB962C8B-B14F-4D97-AF65-F5344CB8AC3E}">
        <p14:creationId xmlns:p14="http://schemas.microsoft.com/office/powerpoint/2010/main" val="25112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2"/>
          <p:cNvSpPr>
            <a:spLocks noGrp="1"/>
          </p:cNvSpPr>
          <p:nvPr>
            <p:ph type="title"/>
          </p:nvPr>
        </p:nvSpPr>
        <p:spPr>
          <a:xfrm>
            <a:off x="899592" y="332656"/>
            <a:ext cx="7543800" cy="1418456"/>
          </a:xfrm>
        </p:spPr>
        <p:txBody>
          <a:bodyPr/>
          <a:lstStyle/>
          <a:p>
            <a:r>
              <a:rPr lang="ru-RU" sz="4500" dirty="0" smtClean="0"/>
              <a:t>Результаты </a:t>
            </a:r>
            <a:r>
              <a:rPr lang="ru-RU" sz="4500" dirty="0" smtClean="0"/>
              <a:t>технологических </a:t>
            </a:r>
            <a:r>
              <a:rPr lang="ru-RU" sz="4500" dirty="0" smtClean="0"/>
              <a:t>расчетов:</a:t>
            </a:r>
            <a:endParaRPr lang="ru-RU" sz="4500" dirty="0"/>
          </a:p>
        </p:txBody>
      </p:sp>
      <p:sp>
        <p:nvSpPr>
          <p:cNvPr id="6" name="Объект 1"/>
          <p:cNvSpPr>
            <a:spLocks noGrp="1"/>
          </p:cNvSpPr>
          <p:nvPr>
            <p:ph idx="1"/>
          </p:nvPr>
        </p:nvSpPr>
        <p:spPr>
          <a:xfrm>
            <a:off x="899592" y="1844824"/>
            <a:ext cx="7560840" cy="468052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ru-RU" sz="2800" dirty="0" smtClean="0"/>
              <a:t>Показатель производительности труда: 0,769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Показатель автоматизации рабочих мест: 0,85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ТП отнесен к первой категории</a:t>
            </a:r>
          </a:p>
          <a:p>
            <a:pPr>
              <a:buFont typeface="Courier New" pitchFamily="49" charset="0"/>
              <a:buChar char="o"/>
            </a:pPr>
            <a:endParaRPr lang="ru-RU" sz="2800" dirty="0"/>
          </a:p>
          <a:p>
            <a:pPr>
              <a:buFont typeface="Courier New" pitchFamily="49" charset="0"/>
              <a:buChar char="o"/>
            </a:pP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55066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1"/>
          <p:cNvSpPr>
            <a:spLocks noGrp="1"/>
          </p:cNvSpPr>
          <p:nvPr>
            <p:ph idx="1"/>
          </p:nvPr>
        </p:nvSpPr>
        <p:spPr>
          <a:xfrm>
            <a:off x="899592" y="1844824"/>
            <a:ext cx="7560840" cy="468052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ru-RU" sz="2800" dirty="0" smtClean="0"/>
              <a:t>Себестоимость изделия: 13160,95 рублей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Годовой экономический эффект: 1932,14 рублей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Произведен расчет защитного заземления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Приведена характеристика вредных выбросов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Указаны мероприятия по защите окружающей среды</a:t>
            </a:r>
            <a:endParaRPr lang="ru-RU" sz="2800" dirty="0"/>
          </a:p>
        </p:txBody>
      </p:sp>
      <p:sp>
        <p:nvSpPr>
          <p:cNvPr id="5" name="Заголовок 2"/>
          <p:cNvSpPr>
            <a:spLocks noGrp="1"/>
          </p:cNvSpPr>
          <p:nvPr>
            <p:ph type="title"/>
          </p:nvPr>
        </p:nvSpPr>
        <p:spPr>
          <a:xfrm>
            <a:off x="899592" y="332656"/>
            <a:ext cx="7543800" cy="1418456"/>
          </a:xfrm>
        </p:spPr>
        <p:txBody>
          <a:bodyPr/>
          <a:lstStyle/>
          <a:p>
            <a:r>
              <a:rPr lang="ru-RU" sz="4500" dirty="0" smtClean="0"/>
              <a:t>Результаты </a:t>
            </a:r>
            <a:r>
              <a:rPr lang="ru-RU" sz="4500" dirty="0" smtClean="0"/>
              <a:t>остальных </a:t>
            </a:r>
            <a:r>
              <a:rPr lang="ru-RU" sz="4500" dirty="0" smtClean="0"/>
              <a:t>расчетов:</a:t>
            </a:r>
            <a:endParaRPr lang="ru-RU" sz="4500" dirty="0"/>
          </a:p>
        </p:txBody>
      </p:sp>
    </p:spTree>
    <p:extLst>
      <p:ext uri="{BB962C8B-B14F-4D97-AF65-F5344CB8AC3E}">
        <p14:creationId xmlns:p14="http://schemas.microsoft.com/office/powerpoint/2010/main" val="3515441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755576" y="2996952"/>
            <a:ext cx="7543800" cy="91440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427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649046" y="2924944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Микро-контроллер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34530" y="89034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</a:t>
            </a:r>
            <a:br>
              <a:rPr lang="ru-RU" dirty="0" smtClean="0"/>
            </a:br>
            <a:r>
              <a:rPr lang="ru-RU" dirty="0" smtClean="0"/>
              <a:t>индикации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664400" y="486916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соединения с ПК</a:t>
            </a:r>
            <a:endParaRPr lang="ru-RU" dirty="0"/>
          </a:p>
        </p:txBody>
      </p:sp>
      <p:sp>
        <p:nvSpPr>
          <p:cNvPr id="7" name="Прямоугольник 6"/>
          <p:cNvSpPr/>
          <p:nvPr/>
        </p:nvSpPr>
        <p:spPr>
          <a:xfrm>
            <a:off x="4798726" y="89034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Опорный</a:t>
            </a:r>
            <a:br>
              <a:rPr lang="ru-RU" dirty="0" smtClean="0"/>
            </a:br>
            <a:r>
              <a:rPr lang="ru-RU" dirty="0" smtClean="0"/>
              <a:t>генератор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828596" y="2924944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опторазвязки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828596" y="486916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Силовой ключ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6991014" y="890340"/>
            <a:ext cx="174293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Схема </a:t>
            </a:r>
            <a:br>
              <a:rPr lang="ru-RU" dirty="0" smtClean="0"/>
            </a:br>
            <a:r>
              <a:rPr lang="ru-RU" dirty="0" smtClean="0"/>
              <a:t>сброса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428391" y="89034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питания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395536" y="2924944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Преобразова-тель уровней сигнала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84085" y="486916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управления</a:t>
            </a:r>
            <a:endParaRPr lang="ru-RU" dirty="0"/>
          </a:p>
        </p:txBody>
      </p:sp>
      <p:sp>
        <p:nvSpPr>
          <p:cNvPr id="14" name="Стрелка вправо 13"/>
          <p:cNvSpPr/>
          <p:nvPr/>
        </p:nvSpPr>
        <p:spPr>
          <a:xfrm rot="16200000">
            <a:off x="3103164" y="2344812"/>
            <a:ext cx="71194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Стрелка вправо 14"/>
          <p:cNvSpPr/>
          <p:nvPr/>
        </p:nvSpPr>
        <p:spPr>
          <a:xfrm>
            <a:off x="2120508" y="3261979"/>
            <a:ext cx="53691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6" name="Прямая соединительная линия 15"/>
          <p:cNvCxnSpPr>
            <a:stCxn id="11" idx="2"/>
          </p:cNvCxnSpPr>
          <p:nvPr/>
        </p:nvCxnSpPr>
        <p:spPr>
          <a:xfrm flipH="1">
            <a:off x="1286690" y="2186484"/>
            <a:ext cx="1" cy="374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единительная линия 16"/>
          <p:cNvCxnSpPr/>
          <p:nvPr/>
        </p:nvCxnSpPr>
        <p:spPr>
          <a:xfrm>
            <a:off x="1286691" y="2560835"/>
            <a:ext cx="1102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Прямая соединительная линия 17"/>
          <p:cNvCxnSpPr/>
          <p:nvPr/>
        </p:nvCxnSpPr>
        <p:spPr>
          <a:xfrm>
            <a:off x="2388964" y="2560835"/>
            <a:ext cx="0" cy="508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2388964" y="3068960"/>
            <a:ext cx="26008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 стрелкой 19"/>
          <p:cNvCxnSpPr>
            <a:stCxn id="11" idx="0"/>
          </p:cNvCxnSpPr>
          <p:nvPr/>
        </p:nvCxnSpPr>
        <p:spPr>
          <a:xfrm flipV="1">
            <a:off x="1286691" y="404664"/>
            <a:ext cx="0" cy="4856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 стрелкой 20"/>
          <p:cNvCxnSpPr/>
          <p:nvPr/>
        </p:nvCxnSpPr>
        <p:spPr>
          <a:xfrm>
            <a:off x="2154728" y="1538412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/>
          <p:cNvCxnSpPr>
            <a:stCxn id="7" idx="1"/>
          </p:cNvCxnSpPr>
          <p:nvPr/>
        </p:nvCxnSpPr>
        <p:spPr>
          <a:xfrm flipH="1">
            <a:off x="4507970" y="1538412"/>
            <a:ext cx="290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>
            <a:off x="4507970" y="1538412"/>
            <a:ext cx="0" cy="10224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/>
          <p:cNvCxnSpPr/>
          <p:nvPr/>
        </p:nvCxnSpPr>
        <p:spPr>
          <a:xfrm flipH="1">
            <a:off x="3995936" y="2560835"/>
            <a:ext cx="5120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 стрелкой 24"/>
          <p:cNvCxnSpPr/>
          <p:nvPr/>
        </p:nvCxnSpPr>
        <p:spPr>
          <a:xfrm>
            <a:off x="3995936" y="2560835"/>
            <a:ext cx="0" cy="3641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Прямая соединительная линия 25"/>
          <p:cNvCxnSpPr>
            <a:stCxn id="10" idx="1"/>
          </p:cNvCxnSpPr>
          <p:nvPr/>
        </p:nvCxnSpPr>
        <p:spPr>
          <a:xfrm flipH="1">
            <a:off x="6732240" y="1538412"/>
            <a:ext cx="2587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/>
          <p:cNvCxnSpPr/>
          <p:nvPr/>
        </p:nvCxnSpPr>
        <p:spPr>
          <a:xfrm>
            <a:off x="6732240" y="1538412"/>
            <a:ext cx="1" cy="1197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/>
          <p:cNvCxnSpPr/>
          <p:nvPr/>
        </p:nvCxnSpPr>
        <p:spPr>
          <a:xfrm flipH="1">
            <a:off x="4572000" y="2735784"/>
            <a:ext cx="2160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/>
          <p:cNvCxnSpPr/>
          <p:nvPr/>
        </p:nvCxnSpPr>
        <p:spPr>
          <a:xfrm>
            <a:off x="4572000" y="2735784"/>
            <a:ext cx="0" cy="531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Прямая со стрелкой 29"/>
          <p:cNvCxnSpPr/>
          <p:nvPr/>
        </p:nvCxnSpPr>
        <p:spPr>
          <a:xfrm flipH="1">
            <a:off x="4355976" y="3261979"/>
            <a:ext cx="21602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Прямая со стрелкой 30"/>
          <p:cNvCxnSpPr>
            <a:stCxn id="4" idx="3"/>
            <a:endCxn id="8" idx="1"/>
          </p:cNvCxnSpPr>
          <p:nvPr/>
        </p:nvCxnSpPr>
        <p:spPr>
          <a:xfrm>
            <a:off x="4355976" y="3573016"/>
            <a:ext cx="4726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Прямая со стрелкой 31"/>
          <p:cNvCxnSpPr>
            <a:stCxn id="8" idx="2"/>
            <a:endCxn id="9" idx="0"/>
          </p:cNvCxnSpPr>
          <p:nvPr/>
        </p:nvCxnSpPr>
        <p:spPr>
          <a:xfrm>
            <a:off x="5680083" y="4221088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 стрелкой 32"/>
          <p:cNvCxnSpPr>
            <a:endCxn id="9" idx="2"/>
          </p:cNvCxnSpPr>
          <p:nvPr/>
        </p:nvCxnSpPr>
        <p:spPr>
          <a:xfrm flipV="1">
            <a:off x="5680083" y="6165304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Прямая соединительная линия 33"/>
          <p:cNvCxnSpPr>
            <a:stCxn id="9" idx="3"/>
          </p:cNvCxnSpPr>
          <p:nvPr/>
        </p:nvCxnSpPr>
        <p:spPr>
          <a:xfrm>
            <a:off x="6531570" y="5517232"/>
            <a:ext cx="14248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Прямая со стрелкой 34"/>
          <p:cNvCxnSpPr/>
          <p:nvPr/>
        </p:nvCxnSpPr>
        <p:spPr>
          <a:xfrm flipV="1">
            <a:off x="7956376" y="3861048"/>
            <a:ext cx="0" cy="16561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Стрелка вправо 35"/>
          <p:cNvSpPr/>
          <p:nvPr/>
        </p:nvSpPr>
        <p:spPr>
          <a:xfrm rot="5400000">
            <a:off x="3563888" y="4437112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/>
          <p:cNvSpPr txBox="1"/>
          <p:nvPr/>
        </p:nvSpPr>
        <p:spPr>
          <a:xfrm>
            <a:off x="6954010" y="3154837"/>
            <a:ext cx="1988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 тиристорному</a:t>
            </a:r>
          </a:p>
          <a:p>
            <a:pPr algn="ctr"/>
            <a:r>
              <a:rPr lang="ru-RU" dirty="0" smtClean="0"/>
              <a:t>контактору</a:t>
            </a:r>
            <a:endParaRPr lang="ru-RU" dirty="0"/>
          </a:p>
        </p:txBody>
      </p:sp>
      <p:sp>
        <p:nvSpPr>
          <p:cNvPr id="38" name="Стрелка вправо 37"/>
          <p:cNvSpPr/>
          <p:nvPr/>
        </p:nvSpPr>
        <p:spPr>
          <a:xfrm rot="16200000">
            <a:off x="2915817" y="4221088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 38"/>
          <p:cNvSpPr/>
          <p:nvPr/>
        </p:nvSpPr>
        <p:spPr>
          <a:xfrm>
            <a:off x="1187624" y="4473116"/>
            <a:ext cx="2055487" cy="1800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 39"/>
          <p:cNvSpPr/>
          <p:nvPr/>
        </p:nvSpPr>
        <p:spPr>
          <a:xfrm>
            <a:off x="1187624" y="4467448"/>
            <a:ext cx="266084" cy="403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Стрелка вправо 40"/>
          <p:cNvSpPr/>
          <p:nvPr/>
        </p:nvSpPr>
        <p:spPr>
          <a:xfrm rot="16200000">
            <a:off x="3563888" y="4221088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Стрелка вправо 41"/>
          <p:cNvSpPr/>
          <p:nvPr/>
        </p:nvSpPr>
        <p:spPr>
          <a:xfrm rot="5400000">
            <a:off x="3301840" y="6381327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3" name="Стрелка вправо 42"/>
          <p:cNvSpPr/>
          <p:nvPr/>
        </p:nvSpPr>
        <p:spPr>
          <a:xfrm rot="16200000">
            <a:off x="3301840" y="6165303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4" name="TextBox 43"/>
          <p:cNvSpPr txBox="1"/>
          <p:nvPr/>
        </p:nvSpPr>
        <p:spPr>
          <a:xfrm>
            <a:off x="4950396" y="632375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45" name="TextBox 44"/>
          <p:cNvSpPr txBox="1"/>
          <p:nvPr/>
        </p:nvSpPr>
        <p:spPr>
          <a:xfrm>
            <a:off x="1295694" y="30272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46" name="TextBox 45"/>
          <p:cNvSpPr txBox="1"/>
          <p:nvPr/>
        </p:nvSpPr>
        <p:spPr>
          <a:xfrm>
            <a:off x="2144990" y="114929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5 В</a:t>
            </a:r>
            <a:endParaRPr lang="ru-RU" dirty="0"/>
          </a:p>
        </p:txBody>
      </p:sp>
      <p:sp>
        <p:nvSpPr>
          <p:cNvPr id="47" name="TextBox 46"/>
          <p:cNvSpPr txBox="1"/>
          <p:nvPr/>
        </p:nvSpPr>
        <p:spPr>
          <a:xfrm>
            <a:off x="1837231" y="227687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3,3 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6538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649046" y="2924944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Микро-контроллер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34530" y="89034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</a:t>
            </a:r>
            <a:br>
              <a:rPr lang="ru-RU" dirty="0" smtClean="0"/>
            </a:br>
            <a:r>
              <a:rPr lang="ru-RU" dirty="0" smtClean="0"/>
              <a:t>индикации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664400" y="486916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соединения с ПК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798726" y="89034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Опорный</a:t>
            </a:r>
            <a:br>
              <a:rPr lang="ru-RU" dirty="0" smtClean="0"/>
            </a:br>
            <a:r>
              <a:rPr lang="ru-RU" dirty="0" smtClean="0"/>
              <a:t>генератор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828596" y="2924944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опторазвязки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828596" y="486916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Силовой ключ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991014" y="890340"/>
            <a:ext cx="174293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Схема </a:t>
            </a:r>
            <a:br>
              <a:rPr lang="ru-RU" dirty="0" smtClean="0"/>
            </a:br>
            <a:r>
              <a:rPr lang="ru-RU" dirty="0" smtClean="0"/>
              <a:t>сброса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28391" y="89034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питания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5536" y="2924944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Преобразова-тель уровней сигнала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384085" y="486916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управления</a:t>
            </a:r>
            <a:endParaRPr lang="ru-RU" dirty="0"/>
          </a:p>
        </p:txBody>
      </p:sp>
      <p:sp>
        <p:nvSpPr>
          <p:cNvPr id="15" name="Стрелка вправо 14"/>
          <p:cNvSpPr/>
          <p:nvPr/>
        </p:nvSpPr>
        <p:spPr>
          <a:xfrm rot="16200000">
            <a:off x="3103164" y="2344812"/>
            <a:ext cx="71194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2120508" y="3261979"/>
            <a:ext cx="53691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/>
          <p:cNvCxnSpPr>
            <a:stCxn id="12" idx="2"/>
          </p:cNvCxnSpPr>
          <p:nvPr/>
        </p:nvCxnSpPr>
        <p:spPr>
          <a:xfrm flipH="1">
            <a:off x="1286690" y="2186484"/>
            <a:ext cx="1" cy="374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>
            <a:off x="1286691" y="2560835"/>
            <a:ext cx="1102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>
            <a:off x="2388964" y="2560835"/>
            <a:ext cx="0" cy="508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/>
          <p:nvPr/>
        </p:nvCxnSpPr>
        <p:spPr>
          <a:xfrm>
            <a:off x="2388964" y="3068960"/>
            <a:ext cx="26008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12" idx="0"/>
          </p:cNvCxnSpPr>
          <p:nvPr/>
        </p:nvCxnSpPr>
        <p:spPr>
          <a:xfrm flipV="1">
            <a:off x="1286691" y="404664"/>
            <a:ext cx="0" cy="4856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2154728" y="1538412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>
            <a:stCxn id="8" idx="1"/>
          </p:cNvCxnSpPr>
          <p:nvPr/>
        </p:nvCxnSpPr>
        <p:spPr>
          <a:xfrm flipH="1">
            <a:off x="4507970" y="1538412"/>
            <a:ext cx="290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/>
          <p:nvPr/>
        </p:nvCxnSpPr>
        <p:spPr>
          <a:xfrm>
            <a:off x="4507970" y="1538412"/>
            <a:ext cx="0" cy="10224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/>
          <p:cNvCxnSpPr/>
          <p:nvPr/>
        </p:nvCxnSpPr>
        <p:spPr>
          <a:xfrm flipH="1">
            <a:off x="3995936" y="2560835"/>
            <a:ext cx="5120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/>
          <p:cNvCxnSpPr/>
          <p:nvPr/>
        </p:nvCxnSpPr>
        <p:spPr>
          <a:xfrm>
            <a:off x="3995936" y="2560835"/>
            <a:ext cx="0" cy="3641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единительная линия 55"/>
          <p:cNvCxnSpPr>
            <a:stCxn id="11" idx="1"/>
          </p:cNvCxnSpPr>
          <p:nvPr/>
        </p:nvCxnSpPr>
        <p:spPr>
          <a:xfrm flipH="1">
            <a:off x="6732240" y="1538412"/>
            <a:ext cx="2587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/>
          <p:nvPr/>
        </p:nvCxnSpPr>
        <p:spPr>
          <a:xfrm>
            <a:off x="6732240" y="1538412"/>
            <a:ext cx="1" cy="1197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единительная линия 59"/>
          <p:cNvCxnSpPr/>
          <p:nvPr/>
        </p:nvCxnSpPr>
        <p:spPr>
          <a:xfrm flipH="1">
            <a:off x="4572000" y="2735784"/>
            <a:ext cx="2160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4572000" y="2735784"/>
            <a:ext cx="0" cy="531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/>
          <p:nvPr/>
        </p:nvCxnSpPr>
        <p:spPr>
          <a:xfrm flipH="1">
            <a:off x="4355976" y="3261979"/>
            <a:ext cx="21602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 стрелкой 73"/>
          <p:cNvCxnSpPr>
            <a:stCxn id="4" idx="3"/>
            <a:endCxn id="9" idx="1"/>
          </p:cNvCxnSpPr>
          <p:nvPr/>
        </p:nvCxnSpPr>
        <p:spPr>
          <a:xfrm>
            <a:off x="4355976" y="3573016"/>
            <a:ext cx="4726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75"/>
          <p:cNvCxnSpPr>
            <a:stCxn id="9" idx="2"/>
            <a:endCxn id="10" idx="0"/>
          </p:cNvCxnSpPr>
          <p:nvPr/>
        </p:nvCxnSpPr>
        <p:spPr>
          <a:xfrm>
            <a:off x="5680083" y="4221088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/>
          <p:cNvCxnSpPr>
            <a:endCxn id="10" idx="2"/>
          </p:cNvCxnSpPr>
          <p:nvPr/>
        </p:nvCxnSpPr>
        <p:spPr>
          <a:xfrm flipV="1">
            <a:off x="5680083" y="6165304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/>
          <p:cNvCxnSpPr>
            <a:stCxn id="10" idx="3"/>
          </p:cNvCxnSpPr>
          <p:nvPr/>
        </p:nvCxnSpPr>
        <p:spPr>
          <a:xfrm>
            <a:off x="6531570" y="5517232"/>
            <a:ext cx="14248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Прямая со стрелкой 88"/>
          <p:cNvCxnSpPr/>
          <p:nvPr/>
        </p:nvCxnSpPr>
        <p:spPr>
          <a:xfrm flipV="1">
            <a:off x="7956376" y="3861048"/>
            <a:ext cx="0" cy="16561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Стрелка вправо 89"/>
          <p:cNvSpPr/>
          <p:nvPr/>
        </p:nvSpPr>
        <p:spPr>
          <a:xfrm rot="5400000">
            <a:off x="3563888" y="4437112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TextBox 91"/>
          <p:cNvSpPr txBox="1"/>
          <p:nvPr/>
        </p:nvSpPr>
        <p:spPr>
          <a:xfrm>
            <a:off x="6954010" y="3154837"/>
            <a:ext cx="1988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 тиристорному</a:t>
            </a:r>
          </a:p>
          <a:p>
            <a:pPr algn="ctr"/>
            <a:r>
              <a:rPr lang="ru-RU" dirty="0" smtClean="0"/>
              <a:t>контактору</a:t>
            </a:r>
            <a:endParaRPr lang="ru-RU" dirty="0"/>
          </a:p>
        </p:txBody>
      </p:sp>
      <p:sp>
        <p:nvSpPr>
          <p:cNvPr id="94" name="Стрелка вправо 93"/>
          <p:cNvSpPr/>
          <p:nvPr/>
        </p:nvSpPr>
        <p:spPr>
          <a:xfrm rot="16200000">
            <a:off x="2915817" y="4221088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Прямоугольник 94"/>
          <p:cNvSpPr/>
          <p:nvPr/>
        </p:nvSpPr>
        <p:spPr>
          <a:xfrm>
            <a:off x="1187624" y="4473116"/>
            <a:ext cx="2055487" cy="1800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6" name="Прямоугольник 95"/>
          <p:cNvSpPr/>
          <p:nvPr/>
        </p:nvSpPr>
        <p:spPr>
          <a:xfrm>
            <a:off x="1187624" y="4467448"/>
            <a:ext cx="266084" cy="403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Стрелка вправо 96"/>
          <p:cNvSpPr/>
          <p:nvPr/>
        </p:nvSpPr>
        <p:spPr>
          <a:xfrm rot="16200000">
            <a:off x="3563888" y="4221088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Стрелка вправо 97"/>
          <p:cNvSpPr/>
          <p:nvPr/>
        </p:nvSpPr>
        <p:spPr>
          <a:xfrm rot="5400000">
            <a:off x="3301840" y="6381327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Стрелка вправо 98"/>
          <p:cNvSpPr/>
          <p:nvPr/>
        </p:nvSpPr>
        <p:spPr>
          <a:xfrm rot="16200000">
            <a:off x="3301840" y="6165303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TextBox 99"/>
          <p:cNvSpPr txBox="1"/>
          <p:nvPr/>
        </p:nvSpPr>
        <p:spPr>
          <a:xfrm>
            <a:off x="4950396" y="632375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1" name="TextBox 100"/>
          <p:cNvSpPr txBox="1"/>
          <p:nvPr/>
        </p:nvSpPr>
        <p:spPr>
          <a:xfrm>
            <a:off x="1295694" y="30272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2" name="TextBox 101"/>
          <p:cNvSpPr txBox="1"/>
          <p:nvPr/>
        </p:nvSpPr>
        <p:spPr>
          <a:xfrm>
            <a:off x="2144990" y="114929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5 В</a:t>
            </a:r>
            <a:endParaRPr lang="ru-RU" dirty="0"/>
          </a:p>
        </p:txBody>
      </p:sp>
      <p:sp>
        <p:nvSpPr>
          <p:cNvPr id="103" name="TextBox 102"/>
          <p:cNvSpPr txBox="1"/>
          <p:nvPr/>
        </p:nvSpPr>
        <p:spPr>
          <a:xfrm>
            <a:off x="1837231" y="227687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3,3 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84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90" grpId="0" animBg="1"/>
      <p:bldP spid="92" grpId="0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/>
      <p:bldP spid="101" grpId="0"/>
      <p:bldP spid="102" grpId="0"/>
      <p:bldP spid="10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04664"/>
            <a:ext cx="7992888" cy="6137046"/>
          </a:xfrm>
        </p:spPr>
      </p:pic>
    </p:spTree>
    <p:extLst>
      <p:ext uri="{BB962C8B-B14F-4D97-AF65-F5344CB8AC3E}">
        <p14:creationId xmlns:p14="http://schemas.microsoft.com/office/powerpoint/2010/main" val="377145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3-06-10 00-32-23-06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088" y="1544638"/>
            <a:ext cx="7402512" cy="3548062"/>
          </a:xfrm>
        </p:spPr>
      </p:pic>
    </p:spTree>
    <p:extLst>
      <p:ext uri="{BB962C8B-B14F-4D97-AF65-F5344CB8AC3E}">
        <p14:creationId xmlns:p14="http://schemas.microsoft.com/office/powerpoint/2010/main" val="91648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zk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75656" y="404664"/>
            <a:ext cx="5944436" cy="2849924"/>
          </a:xfrm>
        </p:spPr>
      </p:pic>
      <p:pic>
        <p:nvPicPr>
          <p:cNvPr id="5" name="pk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55816" y="3429000"/>
            <a:ext cx="5958124" cy="2856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63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9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k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63306" y="404664"/>
            <a:ext cx="6004992" cy="2878956"/>
          </a:xfrm>
        </p:spPr>
      </p:pic>
      <p:pic>
        <p:nvPicPr>
          <p:cNvPr id="5" name="ko.avi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443817" y="3501008"/>
            <a:ext cx="6080511" cy="291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15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666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7" y="178614"/>
            <a:ext cx="4176464" cy="188597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194194"/>
            <a:ext cx="4248472" cy="191849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19" y="2344908"/>
            <a:ext cx="8619669" cy="3892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203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c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04" y="1700808"/>
            <a:ext cx="8931226" cy="3600400"/>
          </a:xfrm>
        </p:spPr>
      </p:pic>
    </p:spTree>
    <p:extLst>
      <p:ext uri="{BB962C8B-B14F-4D97-AF65-F5344CB8AC3E}">
        <p14:creationId xmlns:p14="http://schemas.microsoft.com/office/powerpoint/2010/main" val="31353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Базовая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Базовая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Базовая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449</TotalTime>
  <Words>178</Words>
  <Application>Microsoft Office PowerPoint</Application>
  <PresentationFormat>Экран (4:3)</PresentationFormat>
  <Paragraphs>54</Paragraphs>
  <Slides>15</Slides>
  <Notes>0</Notes>
  <HiddenSlides>0</HiddenSlides>
  <MMClips>8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16" baseType="lpstr">
      <vt:lpstr>Базовая</vt:lpstr>
      <vt:lpstr>«Блок регулятора цикла сварки»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Результаты конструкторских расчетов:</vt:lpstr>
      <vt:lpstr>Результаты технологических расчетов:</vt:lpstr>
      <vt:lpstr>Результаты остальных расчетов: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milssky</dc:creator>
  <cp:lastModifiedBy>milssky</cp:lastModifiedBy>
  <cp:revision>43</cp:revision>
  <dcterms:created xsi:type="dcterms:W3CDTF">2013-06-09T17:11:19Z</dcterms:created>
  <dcterms:modified xsi:type="dcterms:W3CDTF">2013-06-15T18:37:09Z</dcterms:modified>
</cp:coreProperties>
</file>

<file path=docProps/thumbnail.jpeg>
</file>